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68" r:id="rId4"/>
    <p:sldId id="270" r:id="rId5"/>
    <p:sldId id="259" r:id="rId6"/>
    <p:sldId id="276" r:id="rId7"/>
    <p:sldId id="277" r:id="rId8"/>
    <p:sldId id="278" r:id="rId9"/>
    <p:sldId id="279" r:id="rId10"/>
    <p:sldId id="260" r:id="rId11"/>
    <p:sldId id="274" r:id="rId12"/>
    <p:sldId id="269" r:id="rId13"/>
    <p:sldId id="272" r:id="rId14"/>
    <p:sldId id="273" r:id="rId15"/>
    <p:sldId id="275" r:id="rId16"/>
    <p:sldId id="261" r:id="rId17"/>
    <p:sldId id="262" r:id="rId18"/>
    <p:sldId id="266" r:id="rId19"/>
    <p:sldId id="280" r:id="rId20"/>
    <p:sldId id="281" r:id="rId21"/>
    <p:sldId id="282" r:id="rId22"/>
    <p:sldId id="25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94660"/>
  </p:normalViewPr>
  <p:slideViewPr>
    <p:cSldViewPr>
      <p:cViewPr varScale="1">
        <p:scale>
          <a:sx n="106" d="100"/>
          <a:sy n="106" d="100"/>
        </p:scale>
        <p:origin x="178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media1.mp3"/><Relationship Id="rId7" Type="http://schemas.openxmlformats.org/officeDocument/2006/relationships/image" Target="../media/image4.gif"/><Relationship Id="rId2" Type="http://schemas.microsoft.com/office/2007/relationships/media" Target="../media/media1.mp3"/><Relationship Id="rId1" Type="http://schemas.openxmlformats.org/officeDocument/2006/relationships/audio" Target="file:///D:\&#1052;&#1086;&#1080;%20&#1076;&#1086;&#1082;&#1091;&#1084;&#1077;&#1085;&#1090;&#1099;\&#1050;&#1086;&#1085;&#1082;&#1091;&#1088;&#1089;&#1099;\&#1059;%20&#1089;&#1074;&#1077;&#1090;&#1086;&#1092;&#1086;&#1088;&#1072;%20&#1082;&#1072;&#1085;&#1080;&#1082;&#1091;&#1083;%20&#1085;&#1077;&#1090;%2008.2016&#1075;\Fiksipelki_Koleso__muzofon.com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6.gif"/><Relationship Id="rId4" Type="http://schemas.openxmlformats.org/officeDocument/2006/relationships/slideLayout" Target="../slideLayouts/slideLayout1.xml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7" Type="http://schemas.openxmlformats.org/officeDocument/2006/relationships/image" Target="../media/image11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11.gif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Fiksipelki_Koleso__muzofon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" name="Fiksipelki_Koleso__muzofon.com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404662" y="6246304"/>
            <a:ext cx="609600" cy="609600"/>
          </a:xfrm>
          <a:prstGeom prst="rect">
            <a:avLst/>
          </a:prstGeom>
        </p:spPr>
      </p:pic>
      <p:pic>
        <p:nvPicPr>
          <p:cNvPr id="3074" name="Picture 2" descr="http://animashki.org/uploads/posts/2016-06/1466698576_1315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49" y="-531440"/>
            <a:ext cx="10164990" cy="799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6927" y="980728"/>
            <a:ext cx="8649569" cy="410445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МБДОУ детский сад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 8 «Звёздочка»</a:t>
            </a:r>
          </a:p>
          <a:p>
            <a:pPr algn="ctr"/>
            <a:r>
              <a:rPr lang="ru-RU" sz="3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т. Егорлыкской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 р е д с т а в л я е т…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4709" l="0" r="96800">
                        <a14:foregroundMark x1="7200" y1="79894" x2="7200" y2="79894"/>
                        <a14:foregroundMark x1="12400" y1="80423" x2="12400" y2="80423"/>
                        <a14:foregroundMark x1="38000" y1="56614" x2="38000" y2="56614"/>
                        <a14:foregroundMark x1="45200" y1="74603" x2="45200" y2="74603"/>
                        <a14:foregroundMark x1="50800" y1="83069" x2="50800" y2="83069"/>
                        <a14:foregroundMark x1="63600" y1="95238" x2="63600" y2="95238"/>
                        <a14:foregroundMark x1="23200" y1="86772" x2="23200" y2="86772"/>
                        <a14:foregroundMark x1="68400" y1="82011" x2="68400" y2="82011"/>
                        <a14:foregroundMark x1="74400" y1="81481" x2="74400" y2="81481"/>
                        <a14:foregroundMark x1="84800" y1="83069" x2="84800" y2="83069"/>
                        <a14:foregroundMark x1="96800" y1="85185" x2="96800" y2="85185"/>
                        <a14:backgroundMark x1="44000" y1="79894" x2="44000" y2="798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5099686"/>
            <a:ext cx="2381250" cy="18002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4262" y="4594404"/>
            <a:ext cx="2943200" cy="230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081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48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numSld="29"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188640"/>
            <a:ext cx="6189559" cy="86409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b="1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«Рекомендации родителям» </a:t>
            </a:r>
            <a:endParaRPr lang="ru-RU" sz="3600" b="1" dirty="0">
              <a:ln>
                <a:solidFill>
                  <a:srgbClr val="FF0000"/>
                </a:solidFill>
              </a:ln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xn--90afgia5bo.xn--p1ai/images/banners/gif/208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66962"/>
            <a:ext cx="1008112" cy="1008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07504" y="898674"/>
            <a:ext cx="828092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935" marR="82550" algn="ctr">
              <a:spcBef>
                <a:spcPts val="600"/>
              </a:spcBef>
              <a:spcAft>
                <a:spcPts val="0"/>
              </a:spcAft>
            </a:pP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Уважаемые родители!</a:t>
            </a: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Дети в силу своих возрастных особенностей не всегда способны оценить обстановку и распознать опасность. Своевременно обучайте их умению ориентироваться в дорожной ситуации, воспитывайте потребность быть дисциплинированными, осторожными и осмотрительными на улице.</a:t>
            </a:r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Находясь </a:t>
            </a:r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ребенком на улице, объясняйте ему все, что происходит на дороге с транспортом, пешеходами, учите анализировать встречающиеся дорожные ситуации, видеть в них опасные элементы, безошибочно действовать в различных обстоятельствах: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42900" algn="l"/>
              </a:tabLst>
            </a:pPr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понаблюдайте за работой светофора, обратите внимание ребенка на связь между цветами светофора и движением машин и пешеходов;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42900" algn="l"/>
              </a:tabLst>
            </a:pPr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покажите ребенку дорожные знаки, расскажите об их назначении;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42900" algn="l"/>
              </a:tabLst>
            </a:pPr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спрашивайте у ребенка, как следует поступить на улице в той или иной ситуации;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42900" algn="l"/>
              </a:tabLst>
            </a:pPr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укажите на нарушителей, отметьте, что они нарушают правила, рискуя попасть под транспорт.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</a:pPr>
            <a:r>
              <a:rPr lang="ru-RU" i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Проверьте, умеет ли ребенок использовать свои знания в реальных дорожных ситуациях: попробуйте переходить дорогу с односторонним и двусторонним движением, через регулируемый и нерегулируемый перекрестки…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14300" marR="83185" indent="228600" algn="just">
              <a:spcAft>
                <a:spcPts val="0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905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xn--90afgia5bo.xn--p1ai/images/banners/gif/208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32335"/>
            <a:ext cx="1008112" cy="1008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691" y="15627"/>
            <a:ext cx="8352928" cy="6771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Умейте предвидеть скрытую опасность!</a:t>
            </a:r>
          </a:p>
          <a:p>
            <a:pPr marL="0" marR="0" lvl="0" indent="34290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Многие считают, что несчастье на дорогах – случайность, уберечься от которой      </a:t>
            </a:r>
          </a:p>
          <a:p>
            <a:pPr marL="0" marR="0" lvl="0" indent="3429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невозможно. Это неверно! 95% детей, пострадавших на дорогах, были сбиты автомобилями в повторяющихся ситуациях, ситуациях обманчивой безопасности.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6513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Разберите вместе с ребенком типичные опасные дорожные ситуации, объясните, почему в первый момент ему показалось, что ситуация безопасная, в чем он ошибся.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400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465138" algn="l"/>
              </a:tabLst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Недостаточно </a:t>
            </a: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ориентироваться на </a:t>
            </a:r>
            <a:r>
              <a:rPr lang="ru-RU" sz="1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зеленый сигнал светофора</a:t>
            </a: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необходимо убедиться, что опасность не угрожает. Выработайте у ребенка привычку всегда перед выходом на дорогу остановиться, оглядеться, прислушаться – и только тогда переходить улицу.</a:t>
            </a:r>
            <a:endParaRPr lang="ru-RU" sz="1400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257175" algn="l"/>
              </a:tabLst>
            </a:pPr>
            <a:r>
              <a:rPr lang="ru-RU" sz="1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Стоящая машина </a:t>
            </a: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опасна: она может закрывать собой другой автомобиль, который движется с большой скоростью.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257175" algn="l"/>
              </a:tabLs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lang="ru-RU" sz="1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остановке</a:t>
            </a: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люди обычно спешат и забывают о безопасности. Не обходите стоящий автобус ни спереди, ни сзади, двигайтесь в сторону ближайшего пешеходного перехода.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257175" algn="l"/>
              </a:tabLst>
            </a:pP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пришлось остановиться </a:t>
            </a:r>
            <a:r>
              <a:rPr lang="ru-RU" sz="1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середине дороги</a:t>
            </a: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надо быть предельно внимательным, не делать ни одного движения, не убедившись в безопасности. Покажите ребенку на дороге, что если стоять на осевой линии, машины приближаются с обеих сторон, и объясните ему, как он должен вести себя.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57175" algn="l"/>
              </a:tabLst>
            </a:pP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допускайте, чтобы ребенок бежал мимо арки впереди взрослого, его необходимо держать за руку.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  <a:buSzPts val="1100"/>
              <a:tabLst>
                <a:tab pos="257810" algn="l"/>
              </a:tabLst>
            </a:pPr>
            <a:r>
              <a:rPr lang="ru-RU" sz="1400" b="1" i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Обсудите вместе наиболее безопасные пути движения!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spcAft>
                <a:spcPts val="0"/>
              </a:spcAft>
              <a:buSzPts val="1100"/>
              <a:buFont typeface="Symbol"/>
              <a:buChar char=""/>
              <a:tabLst>
                <a:tab pos="25781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Опасно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играть рядом с дорогой: кататься  летом на велосипеде или зимой на санках.</a:t>
            </a:r>
          </a:p>
          <a:p>
            <a:pPr marL="342900" marR="53975" lvl="0" indent="-342900" algn="just">
              <a:spcAft>
                <a:spcPts val="0"/>
              </a:spcAft>
              <a:buSzPts val="1100"/>
              <a:buFont typeface="Symbol"/>
              <a:buChar char=""/>
              <a:tabLst>
                <a:tab pos="257810" algn="l"/>
              </a:tabLs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зимний период на тротуарах и проезжей части появляется ледяной накат, который может явиться причиной попадания ребенка под движущийся транспорт. </a:t>
            </a:r>
          </a:p>
          <a:p>
            <a:pPr marL="342900" marR="53975" lvl="0" indent="-342900" algn="just">
              <a:spcAft>
                <a:spcPts val="0"/>
              </a:spcAft>
              <a:buSzPts val="1100"/>
              <a:buFont typeface="Symbol"/>
              <a:buChar char=""/>
              <a:tabLst>
                <a:tab pos="257810" algn="l"/>
              </a:tabLs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Следите за тем, чтобы у вашего ребенка была удобная обувь. </a:t>
            </a:r>
          </a:p>
          <a:p>
            <a:pPr marL="342900" marR="53975" lvl="0" indent="-342900" algn="just">
              <a:spcAft>
                <a:spcPts val="0"/>
              </a:spcAft>
              <a:buSzPts val="1100"/>
              <a:buFont typeface="Symbol"/>
              <a:buChar char=""/>
              <a:tabLst>
                <a:tab pos="257810" algn="l"/>
              </a:tabLs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Будьте предельно внимательны и осторожны при посадке в общественный транспорт, соскальзывание с подножки которого может послужить причиной падения под колеса. </a:t>
            </a:r>
          </a:p>
          <a:p>
            <a:pPr marL="342900" marR="53975" lvl="0" indent="-342900" algn="just">
              <a:spcAft>
                <a:spcPts val="0"/>
              </a:spcAft>
              <a:buSzPts val="1100"/>
              <a:buFont typeface="Symbol"/>
              <a:buChar char=""/>
              <a:tabLst>
                <a:tab pos="257810" algn="l"/>
              </a:tabLs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Нельзя спрыгивать с останавливающегося транспорта, это также может повлечь за собой травматизм и различные переломы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29210" marR="53975" indent="457200" algn="ctr">
              <a:spcAft>
                <a:spcPts val="0"/>
              </a:spcAft>
            </a:pPr>
            <a:r>
              <a:rPr 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Предложите ребенку утром самому привести вас в детский сад, или, наоборот, возвращаясь, самому найти дорогу домой</a:t>
            </a:r>
            <a:r>
              <a:rPr 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6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у светофора каникул нет\Стенд ПДД\bez.-rodi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13320"/>
            <a:ext cx="8388425" cy="665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344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73077" y="84465"/>
            <a:ext cx="4270785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парковки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1065" y="692696"/>
            <a:ext cx="813690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Тротуар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возле  дошкольного учебного заведения заставлен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автомашинами…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Неужели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родители, приезжающие за детьми на машинах, не понимают, что это не правильно, что создает неудобство другим? Некоторые позволяют себе даже заехать на пешеходную дорожку, единственное месте, где, согласно правилам дорожного движения - пешеходы, по идее, могут чувствовать себя безопасно. Но только 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идее…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Примечательно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что такой парковкой грешат  сами родители, приезжающие за детьми на машинах и практически ежедневно их  дети рискуют попасть под машину.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Пешеходам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родителям, отводя и забирая детей из садика, приходится  идти с малышами по проезжей части, либо по кромке тротуара. В качестве альтернативы можно попытаться протиснуться между автомобилем и забором, или чередой автомашин. В таком случае стоит забыть про чистую одежду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Разве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сложно остановить машину хотя бы за 50 метров  от ДОУ и пройти пешком? Дорожных знаков, что парковка прямо возле детсада запрещена, нет, а надо бы!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Ведь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ПРАВИЛАХ ДОРОЖНОГО ДВИЖЕНИЯ  на  счёт  парковки  автомобилей есть чёткие указания.</a:t>
            </a:r>
          </a:p>
        </p:txBody>
      </p:sp>
      <p:pic>
        <p:nvPicPr>
          <p:cNvPr id="6" name="Picture 2" descr="http://xn--90afgia5bo.xn--p1ai/images/banners/gif/208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58082" y="5770856"/>
            <a:ext cx="898505" cy="898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083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16632"/>
            <a:ext cx="792088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Паркуйте автомобиль в предусмотренных местах:</a:t>
            </a:r>
            <a:endParaRPr lang="ru-RU" sz="16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К сожалению, не только недавние выпускники автошкол, но и опытные автовладельцы помнят о том, что останавливаться или оставлять авто для стоянки необходимо в специально отведённых для этого местах. Действительно ли это так важно? Во-первых, вы избежите неприятных ситуаций, связанных с общением с дорожной полицией в случае не соблюдения правил парковки и вытекающего отсюда внушительного штрафа. Так же при дорожно-транспортном происшествии с участием вашего автомобиля, который был припаркован не по правилам, административная ответственность автоматически ляжет на вас. Об этом не следует забывать.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 Припаркованные автомобили</a:t>
            </a:r>
            <a:endParaRPr lang="ru-RU" sz="16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ППД не случайно запрещают парковать свой автомобиль возле остановок общественного транспорта, возле поворотов и перекрёстков, в местах въездов и выездов. Всё это создаёт аварийную ситуацию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3. Стоянка на открытом воздухе</a:t>
            </a:r>
            <a:endParaRPr lang="ru-RU" sz="16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Самыми опасными и непредсказуемыми из разрешённых мест стоянки являются у подъезда дома, возле работы, у бордюра вдоль пешеходных дорог. Всегда хотя бы бегло осматривайте место, где оставляете автомобиль.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4. Пешеходы</a:t>
            </a:r>
            <a:endParaRPr lang="ru-RU" sz="16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Люди, для автомобилиста, - это небольшой подвижный объект на парковке, за повреждение которого наступает уголовная ответственность. Человек может, не видеть выезжающий автомобиль, пешехода можно не заметить за стойкой лобового стекла. Помните об этом и будьте внимательны.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30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99914"/>
            <a:ext cx="6518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Как правильно выбрать детское 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автокресло?</a:t>
            </a:r>
            <a:endParaRPr lang="ru-RU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7456" y="502385"/>
            <a:ext cx="805182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Нет ничего дороже безопасности собственного ребёнка, поэтому сегодня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каждый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родитель-автовладелец приобретает в салон машины специальное детское кресло.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Этого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требует законодательство, и это обеспечивает спокойствие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взрослым.</a:t>
            </a:r>
            <a:r>
              <a:rPr lang="ru-RU" sz="1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Зная </a:t>
            </a:r>
            <a:r>
              <a:rPr lang="ru-RU" sz="1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простые </a:t>
            </a:r>
            <a:r>
              <a:rPr lang="ru-RU" sz="1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хитрости, родители облегчат себе поиски и смогут правильно </a:t>
            </a:r>
            <a:endParaRPr lang="ru-RU" sz="12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подобрать </a:t>
            </a:r>
            <a:r>
              <a:rPr lang="ru-RU" sz="1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детское автокресло, которое доставит максимум комфорта ребёнку, </a:t>
            </a:r>
            <a:endParaRPr lang="ru-RU" sz="12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гарантированно </a:t>
            </a:r>
            <a:r>
              <a:rPr lang="ru-RU" sz="1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обеспечит его безопасность и придаст уверенности водителю в </a:t>
            </a:r>
            <a:endParaRPr lang="ru-RU" sz="12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дороге.</a:t>
            </a:r>
            <a:endParaRPr lang="ru-RU" sz="1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Желательно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точно (а не примерно) знать вес своего ребёнка, чтобы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правильно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определить группу автокресла. Не покупайте его наугад. Так что во избежание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недоразумений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взвесьте своё чадо перед посещением магазина.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Проверьте наличие значка ECE R44/03. Он свидетельствует о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соответствии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автокресла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Европейскому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Стандарту Безопасности (последнему варианту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Этот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значок — гарантия того, что предмет успешно прошёл полный цикл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испытаний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согласно ЕСБ.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Обязательно берите чадо с собой в магазин, чтобы он сам смог опробовать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автокресло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 котором ему придётся путешествовать. Он должен подтвердить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что ему в нём удобно, — это один из элементов пассивной безопасности. Ведь в случае дискомфорта ребёнок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начинает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капризничать в дороге, что отвлекает водителя.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Учитывайте тот факт, что маленький возраст и планы на многочасовую поездку предполагают сон малыша. Поэтому обращайте внимание на возможность регулировать кресло по наклону.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Убедитесь в наличии внутренних Y-образных или пятиточечных ремней, которые способны предохранить от повреждений брюшной полости и позвоночника при аварии. Для деток младше трёх лет такие ремни обязательны.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Тщательно проверьте внутренние ремни безопасности, а именно — прокладку (чаще всего она матерчатая), которая соединяет ремни в области промежности. Она должна быть упругой и широкой, чтобы во время аварии и сильном фронтальном ударе не допустить травмы. Это особенно важно для мальчиков.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Обязательно примерьте приглянувшееся вам автокресло в свою машину.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Оно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должно быть лёгким и не представлять тяжести ни для кого из домашних, кто будет его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переносить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устанавливать в машину.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Перед походом в магазин ознакомьтесь с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краш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-тестами (испытаниями) детских автокресел. Не лишним будет почитать отзывы о той или иной марке и производителе на форумах.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Выбирая автокресло своему ребёнку, учитывайте то, что вскоре ему придётся пересаживаться в другое, по мере его роста. Так что останавливайте свой выбор на тех магазинах, где есть в продаже автокресла всех пяти групп по выше означенной классификации.</a:t>
            </a:r>
          </a:p>
          <a:p>
            <a:endParaRPr lang="ru-RU" sz="1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4" name="Picture 4" descr="Как выбрать автокресло для ребенка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473041"/>
            <a:ext cx="2277116" cy="255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9248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" y="199727"/>
            <a:ext cx="9167658" cy="853009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причины ДТП с участием 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несовершеннолетних</a:t>
            </a:r>
            <a:r>
              <a:rPr lang="ru-RU" sz="2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</a:t>
            </a:r>
            <a:endParaRPr lang="ru-RU" sz="2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E:\у светофора каникул нет\Стенд ПДД\передвижка\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673224"/>
            <a:ext cx="3949377" cy="606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xn--90afgia5bo.xn--p1ai/images/banners/gif/208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2737" y="5805264"/>
            <a:ext cx="864096" cy="86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28889" y="673224"/>
            <a:ext cx="406794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Памятка для родителей</a:t>
            </a:r>
            <a:endParaRPr lang="ru-RU" sz="1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«Причины детского дорожно–транспортного  травматизма»</a:t>
            </a:r>
            <a:endParaRPr lang="ru-RU" sz="1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Переход дороги в неположенном месте, перед близко идущим транспортом.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Игры на проезжей части и возле неё.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Катание на велосипеде, роликах, других самокатных средствах по проезжей части дороги.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Невнимание к сигналам светофора. Переход проезжей части на красный или жёлтый сигнал светофора.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Выход на проезжую часть из-за стоящих машин, сооружений, зелёных насаждений и других препятствий.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Неправильный выбор места перехода дороги при высадке из маршрутного транспорта. Обход транспорта спереди или сзади.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Незнание правил перехода перекрёстка.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Хождение по проезжей части при наличии тротуара.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Бегство от опасности в потоке движущегося транспорта.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Движение по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дороге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 направлению движения транспорта.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Берегите своих детей!</a:t>
            </a:r>
            <a:endParaRPr lang="ru-RU" sz="1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17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7859" y="116632"/>
            <a:ext cx="4188202" cy="86409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Отряд ЮПИД 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«Казачий дорожный патруль</a:t>
            </a:r>
            <a:r>
              <a:rPr lang="ru-RU" sz="2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</a:t>
            </a:r>
            <a:endParaRPr lang="ru-RU" sz="2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9666" y="5085184"/>
            <a:ext cx="36541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Проводят 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игры, викторины и </a:t>
            </a: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поют.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первой помощи в беседе </a:t>
            </a: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узнают,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Ведь 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важно знанья получить,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Сигналы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знаки, изучить,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Чтоб 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наши жизни и здоровье сохранить!</a:t>
            </a:r>
          </a:p>
          <a:p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13" name="Picture 3" descr="C:\Users\СтВоспитатель\Pictures\фото ПДД\ПДД март 2015г\фото ПДД Март 2015\DSC_064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2355917"/>
            <a:ext cx="2889065" cy="1926043"/>
          </a:xfrm>
          <a:prstGeom prst="rect">
            <a:avLst/>
          </a:prstGeom>
          <a:noFill/>
        </p:spPr>
      </p:pic>
      <p:pic>
        <p:nvPicPr>
          <p:cNvPr id="14" name="Picture 2" descr="C:\Users\СтВоспитатель\Pictures\фото ПДД\ПДД март 2015г\фото ПДД Март 2015\DSC_070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116633"/>
            <a:ext cx="2889065" cy="201830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54056" y="3888050"/>
            <a:ext cx="41453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Есть 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станице детский сад,</a:t>
            </a:r>
          </a:p>
          <a:p>
            <a:pPr lvl="0"/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Там  </a:t>
            </a:r>
            <a:r>
              <a:rPr lang="ru-RU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ЮПИДовцев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отряд.</a:t>
            </a:r>
          </a:p>
          <a:p>
            <a:pPr lvl="0"/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В группах там и тут, </a:t>
            </a:r>
          </a:p>
          <a:p>
            <a:pPr lvl="0"/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Про безопасность  на дороге  разговор ведут!</a:t>
            </a:r>
          </a:p>
        </p:txBody>
      </p:sp>
      <p:pic>
        <p:nvPicPr>
          <p:cNvPr id="16" name="Picture 4" descr="C:\Users\СтВоспитатель\Documents\Конкурсы\У светофора каникул нет 08.2015г\фото ПДД к фильму март 2015г\ЮПИД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6333" y="1412776"/>
            <a:ext cx="3672408" cy="2448272"/>
          </a:xfrm>
          <a:prstGeom prst="rect">
            <a:avLst/>
          </a:prstGeom>
          <a:noFill/>
        </p:spPr>
      </p:pic>
      <p:pic>
        <p:nvPicPr>
          <p:cNvPr id="8" name="Picture 2" descr="C:\Users\СтВоспитатель\Pictures\фото ПДД\Новейшие фото ПДД\DSC_0727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4027" y="4511347"/>
            <a:ext cx="2853062" cy="19838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79741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6632"/>
            <a:ext cx="7849578" cy="64807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Региональная программа   </a:t>
            </a:r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«Приключения светофора»</a:t>
            </a:r>
            <a:endParaRPr lang="ru-RU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4644007" y="3645024"/>
            <a:ext cx="3744417" cy="28351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Закон Российской Федерации </a:t>
            </a:r>
          </a:p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«О безопасности дорожного движения» устанавливает  обязанности и права граждан по обеспечению безопасности движения и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предусматривает процесс </a:t>
            </a: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обязательного обучения граждан</a:t>
            </a: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правилам  безопасного поведения </a:t>
            </a: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дорогах.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408" y="815639"/>
            <a:ext cx="3403964" cy="25529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6333" y="168627"/>
            <a:ext cx="1903487" cy="19034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3825" y="817274"/>
            <a:ext cx="1848331" cy="255743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2160" y="814443"/>
            <a:ext cx="1869011" cy="2551160"/>
          </a:xfrm>
          <a:prstGeom prst="rect">
            <a:avLst/>
          </a:prstGeom>
        </p:spPr>
      </p:pic>
      <p:pic>
        <p:nvPicPr>
          <p:cNvPr id="1026" name="Picture 2" descr="D:\Мои документы\Мои рисунки\фото ПДД\старые ПДД\DSC_013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249" y="3789040"/>
            <a:ext cx="4198751" cy="279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xn--90afgia5bo.xn--p1ai/images/banners/gif/208.GIF"/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5849886"/>
            <a:ext cx="1008112" cy="100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929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352928" cy="70609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spc="0" dirty="0" smtClean="0">
                <a:ln w="11430"/>
                <a:solidFill>
                  <a:srgbClr val="00B050"/>
                </a:solidFill>
              </a:rPr>
              <a:t>У </a:t>
            </a:r>
            <a:r>
              <a:rPr lang="ru-RU" sz="2400" b="1" spc="0" smtClean="0">
                <a:ln w="11430"/>
                <a:solidFill>
                  <a:srgbClr val="00B050"/>
                </a:solidFill>
              </a:rPr>
              <a:t>вас остались </a:t>
            </a:r>
            <a:r>
              <a:rPr lang="ru-RU" sz="2400" b="1" spc="0" dirty="0" smtClean="0">
                <a:ln w="11430"/>
                <a:solidFill>
                  <a:srgbClr val="00B050"/>
                </a:solidFill>
              </a:rPr>
              <a:t>вопросы? </a:t>
            </a:r>
            <a:br>
              <a:rPr lang="ru-RU" sz="2400" b="1" spc="0" dirty="0" smtClean="0">
                <a:ln w="11430"/>
                <a:solidFill>
                  <a:srgbClr val="00B050"/>
                </a:solidFill>
              </a:rPr>
            </a:br>
            <a:r>
              <a:rPr lang="ru-RU" sz="1600" b="1" spc="0" dirty="0" smtClean="0">
                <a:ln w="11430"/>
                <a:solidFill>
                  <a:srgbClr val="FF0000"/>
                </a:solidFill>
              </a:rPr>
              <a:t>На них ответят  компетентные специалисты </a:t>
            </a:r>
            <a:r>
              <a:rPr lang="ru-RU" sz="1600" b="1" spc="0" dirty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комиссии «За безопасность движения</a:t>
            </a:r>
            <a:r>
              <a:rPr lang="ru-RU" sz="1600" b="1" spc="0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»!</a:t>
            </a:r>
            <a:r>
              <a:rPr lang="ru-RU" sz="1600" b="1" spc="0" dirty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spc="0" dirty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 spc="0" dirty="0">
              <a:ln w="11430"/>
              <a:solidFill>
                <a:srgbClr val="FF0000"/>
              </a:solidFill>
            </a:endParaRPr>
          </a:p>
        </p:txBody>
      </p:sp>
      <p:pic>
        <p:nvPicPr>
          <p:cNvPr id="4" name="Picture 2" descr="C:\Users\СтВоспитатель\Desktop\конкурс по пдд\фото март 2016г\DSC0381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3096344" cy="255564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46748" y="775705"/>
            <a:ext cx="44334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Председатель комиссии – заведующий МДОУ </a:t>
            </a:r>
            <a:r>
              <a:rPr lang="ru-RU" sz="1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Кольчикова</a:t>
            </a:r>
            <a:r>
              <a:rPr lang="ru-RU" sz="1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Ольга  Игоревна;</a:t>
            </a:r>
          </a:p>
          <a:p>
            <a:pPr lvl="0"/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инспектор по пропаганде ПДД  -</a:t>
            </a: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ru-RU" sz="1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Безнос Алексей Николаевич;</a:t>
            </a:r>
          </a:p>
          <a:p>
            <a:pPr lvl="0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редставитель родительского комитета  МБДОУ  - </a:t>
            </a:r>
            <a:r>
              <a:rPr lang="ru-RU" sz="1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Барабаш </a:t>
            </a:r>
            <a:r>
              <a:rPr lang="ru-RU" sz="1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аталия Александровна; </a:t>
            </a:r>
          </a:p>
          <a:p>
            <a:pPr lvl="0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тарший воспитатель МБДОУ – </a:t>
            </a:r>
          </a:p>
          <a:p>
            <a:pPr lvl="0"/>
            <a:r>
              <a:rPr lang="ru-RU" sz="1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Худякова Наталья </a:t>
            </a:r>
            <a:r>
              <a:rPr lang="ru-RU" sz="1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ергеевна;</a:t>
            </a:r>
          </a:p>
          <a:p>
            <a:pPr lvl="0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воспитатель старшей дошкольной группы, педагог 1 категории </a:t>
            </a:r>
            <a:r>
              <a:rPr lang="ru-RU" sz="1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lvl="0"/>
            <a:r>
              <a:rPr lang="ru-RU" sz="1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Пархомова Надежда Анатольевна </a:t>
            </a:r>
          </a:p>
          <a:p>
            <a:pPr lvl="0"/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66784" y="328498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ещё получить информацию? </a:t>
            </a:r>
            <a:r>
              <a:rPr lang="ru-RU" b="1" dirty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7" descr="C:\Users\User\Desktop\098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05639" y="3780443"/>
            <a:ext cx="2473956" cy="1982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1" name="Прямоугольник 10"/>
          <p:cNvSpPr/>
          <p:nvPr/>
        </p:nvSpPr>
        <p:spPr>
          <a:xfrm>
            <a:off x="5680628" y="5900048"/>
            <a:ext cx="25989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n w="11430"/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… «зайти» на сайт </a:t>
            </a:r>
            <a:r>
              <a:rPr lang="ru-RU" sz="1400" dirty="0">
                <a:ln w="11430"/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МБДОУ детского сада </a:t>
            </a:r>
          </a:p>
          <a:p>
            <a:pPr algn="ctr"/>
            <a:r>
              <a:rPr lang="ru-RU" sz="1400" dirty="0">
                <a:ln w="11430"/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№8 «Звёздочка</a:t>
            </a:r>
            <a:r>
              <a:rPr lang="ru-RU" sz="1400" dirty="0" smtClean="0">
                <a:ln w="11430"/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 -</a:t>
            </a:r>
            <a:endParaRPr lang="en-US" sz="1400" dirty="0">
              <a:ln w="11430"/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400" dirty="0" smtClean="0">
                <a:ln w="11430"/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dsn8.ru</a:t>
            </a:r>
            <a:r>
              <a:rPr lang="ru-RU" sz="1400" dirty="0" smtClean="0">
                <a:ln w="11430"/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400" dirty="0">
              <a:ln w="11430"/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5" descr="C:\Users\СтВоспитатель\Pictures\фото ПДД\Новейшие фото ПДД\DSC_097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780443"/>
            <a:ext cx="2736304" cy="198289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625805" y="5945435"/>
            <a:ext cx="31520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…принять участие в работе</a:t>
            </a:r>
          </a:p>
          <a:p>
            <a:pPr algn="ctr"/>
            <a:r>
              <a:rPr lang="ru-RU" sz="1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семинара-практикума </a:t>
            </a:r>
            <a:endParaRPr lang="ru-RU" sz="1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«По дороге в детский </a:t>
            </a:r>
            <a:r>
              <a:rPr lang="ru-RU" sz="1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сад» </a:t>
            </a:r>
            <a:endParaRPr lang="ru-RU" sz="1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http://xn--90afgia5bo.xn--p1ai/images/banners/gif/208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304" y="2840093"/>
            <a:ext cx="889780" cy="889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C:\Users\СтВоспитатель\Pictures\фото ПДД\Новейшие фото ПДД\DSC_051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718" y="3789040"/>
            <a:ext cx="2671264" cy="1982892"/>
          </a:xfrm>
          <a:prstGeom prst="rect">
            <a:avLst/>
          </a:prstGeom>
          <a:noFill/>
        </p:spPr>
      </p:pic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35496" y="5949280"/>
            <a:ext cx="278379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i="0" u="none" strike="noStrike" normalizeH="0" baseline="0" dirty="0" smtClean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…ознакомиться с материалами информационного стенда,</a:t>
            </a:r>
            <a:endParaRPr kumimoji="0" lang="ru-RU" sz="1400" i="0" u="none" strike="noStrike" normalizeH="0" baseline="0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42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render.ru/images/old/tutor/max/40/images/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24744"/>
            <a:ext cx="8640960" cy="511256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Видео уголок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безопасности </a:t>
            </a:r>
            <a:r>
              <a:rPr lang="ru-RU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дорожного движения под девизом </a:t>
            </a: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«Безопасность на дорогах ради безопасности жизни</a:t>
            </a:r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 </a:t>
            </a:r>
          </a:p>
          <a:p>
            <a:pPr algn="ctr"/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277" y="332656"/>
            <a:ext cx="1614395" cy="20141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468560" y="4581128"/>
            <a:ext cx="3679134" cy="2871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19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54" y="1052736"/>
            <a:ext cx="432048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«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РЫЖИЙ КОТ»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Жил на свете рыжий кот,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Делал всё наоборот: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Где захочет он ходил,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Дорожных знаков не учил,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 машины, на шофёров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Нет вниманья никакого.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Решил, – всё это ерунда –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случилась с ним беда: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Под машину он попал,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Сильно лапку поломал.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решил он научиться правильно себя вести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в дороге, и в пути,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Ведь правила движения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Должны знать все без исключения.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Книгу нужную он взял,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Внимательно её читал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теперь наш рыжий кот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Знает всё наперечёт: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 переход, про светофор,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Дорожных знаков стаю.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34761" y="1697325"/>
            <a:ext cx="394243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 вы, друзья, пример берите с ученого кота.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 дороге не шалите,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В условном месте переходите,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 сторонам всегда смотрите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 помните, друзья мои: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Дорога – не место для игры.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Чтоб беде не приключиться,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Чтоб счастливыми нам быть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Правила дорожного движения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Давайте вместе мы учить!</a:t>
            </a:r>
          </a:p>
        </p:txBody>
      </p:sp>
      <p:pic>
        <p:nvPicPr>
          <p:cNvPr id="13316" name="Picture 4" descr="https://im1-tub-ru.yandex.net/i?id=36aac93013eb1a3e37196e0ccbebaccb&amp;n=33&amp;h=215&amp;w=287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392"/>
          <a:stretch/>
        </p:blipFill>
        <p:spPr bwMode="auto">
          <a:xfrm>
            <a:off x="5050867" y="5085184"/>
            <a:ext cx="1611634" cy="1673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xn--90afgia5bo.xn--p1ai/images/banners/gif/208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83918" y="5746191"/>
            <a:ext cx="1044116" cy="1044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Мои документы\ПДД\Агитбригада ЮИД\у светофора каникул нет\БКК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2502" y="116631"/>
            <a:ext cx="1614698" cy="159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1800" y="49792"/>
            <a:ext cx="2160240" cy="86409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Эпилог…</a:t>
            </a:r>
            <a:endParaRPr lang="ru-RU" sz="36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62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Мои документы\ПДД\Агитбригада ЮИД\у светофора каникул нет\БКК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2502" y="116631"/>
            <a:ext cx="1614698" cy="159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pred055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7166"/>
            <a:ext cx="8113715" cy="6215106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 rot="20318234">
            <a:off x="2407553" y="2910635"/>
            <a:ext cx="629362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460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 киножурнал мы  для Вас  создавали,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460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Известные  «истины» в нём показали.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460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Сказать нам  больше нечего, закон для всех один, 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мальчиков и девочек, для женщин и мужчин: 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Быть очень осторожными, родных не огорчать, 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правила дорожные прилежно соблюдать!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460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62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s://im1-tub-ru.yandex.net/i?id=36aac93013eb1a3e37196e0ccbebaccb&amp;n=33&amp;h=215&amp;w=287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392"/>
          <a:stretch/>
        </p:blipFill>
        <p:spPr bwMode="auto">
          <a:xfrm>
            <a:off x="5050867" y="5085184"/>
            <a:ext cx="1611634" cy="1673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xn--90afgia5bo.xn--p1ai/images/banners/gif/208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83918" y="5746191"/>
            <a:ext cx="1044116" cy="1044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animashki.org/uploads/posts/2016-06/1466698576_131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40568" y="-531440"/>
            <a:ext cx="10164990" cy="799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683568" y="939040"/>
            <a:ext cx="70567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9600" b="1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  </a:t>
            </a:r>
          </a:p>
          <a:p>
            <a:pPr algn="ctr"/>
            <a:r>
              <a:rPr lang="ru-RU" sz="9600" b="1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61666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документы\ПДД\Агитбригада ЮИД\у светофора каникул нет\БК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548680"/>
            <a:ext cx="5112568" cy="5048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1331640" y="152487"/>
            <a:ext cx="6359723" cy="62640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>
              <a:buNone/>
            </a:pPr>
            <a:r>
              <a:rPr lang="ru-RU" sz="3600" b="1" kern="10" spc="0" dirty="0" smtClean="0">
                <a:ln>
                  <a:noFill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Видео уголок </a:t>
            </a:r>
            <a:endParaRPr lang="ru-RU" sz="3600" b="1" kern="10" spc="0" dirty="0">
              <a:ln>
                <a:noFill/>
              </a:ln>
              <a:solidFill>
                <a:srgbClr val="FF000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4725144"/>
            <a:ext cx="77586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Чтоб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относились к правилам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Детишки с уважением,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И знали, безупречно, все правила движения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Создать видео- уголок было решено.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Уголок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под названием </a:t>
            </a:r>
            <a:r>
              <a:rPr lang="ru-RU" sz="1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«Безопасное колесо</a:t>
            </a:r>
            <a:r>
              <a:rPr lang="ru-RU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»!</a:t>
            </a:r>
            <a:endParaRPr lang="ru-RU" sz="1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Катится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оно по группам, делая за виражом вираж!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Самый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удивительный  видео – уголок наш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http://xn--90afgia5bo.xn--p1ai/images/banners/gif/20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3018" y="4149080"/>
            <a:ext cx="2016223" cy="2016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421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у светофора каникул нет\Стенд ПДД\c324611536d9e45f372849f9e80d6a92_jpg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857174"/>
            <a:ext cx="4192488" cy="5884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20419" y="631323"/>
            <a:ext cx="305593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Делаем ребятам </a:t>
            </a:r>
            <a:b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Предостережение: </a:t>
            </a:r>
            <a:b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Выучите срочно </a:t>
            </a:r>
            <a:b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ПРАВИЛА ДВИЖЕНИЯ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Чтоб не волновались </a:t>
            </a:r>
            <a:b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Каждый день родители, </a:t>
            </a:r>
            <a:b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Чтоб спокойно мчались </a:t>
            </a:r>
            <a:b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Улицей водители!</a:t>
            </a:r>
            <a:endParaRPr lang="ru-RU" sz="1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D:\Мои документы\Буклеты\ПДД\pamjatka_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447205"/>
            <a:ext cx="3672408" cy="429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790984" y="0"/>
            <a:ext cx="5769249" cy="864096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ru-RU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«Обучение детей ПДД» </a:t>
            </a:r>
            <a:endParaRPr lang="ru-RU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://xn--90afgia5bo.xn--p1ai/images/banners/gif/208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304" y="184993"/>
            <a:ext cx="936104" cy="936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814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E:\у светофора каникул нет\Стенд ПДД\01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2915" y="608112"/>
            <a:ext cx="4017596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у светофора каникул нет\Стенд ПДД\1247412086_2de331caa7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167" y="620688"/>
            <a:ext cx="4016174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943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Прямоугольник 2"/>
          <p:cNvSpPr>
            <a:spLocks noChangeArrowheads="1"/>
          </p:cNvSpPr>
          <p:nvPr/>
        </p:nvSpPr>
        <p:spPr bwMode="auto">
          <a:xfrm>
            <a:off x="0" y="4941888"/>
            <a:ext cx="9144000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Calibri" pitchFamily="34" charset="0"/>
              </a:rPr>
              <a:t>Рассмотри рисунок. Найди на рисунке тех людей, которые, на твой взгляд, нарушают правила поведения. </a:t>
            </a:r>
          </a:p>
          <a:p>
            <a:r>
              <a:rPr lang="ru-RU" sz="2800" b="1">
                <a:solidFill>
                  <a:srgbClr val="002060"/>
                </a:solidFill>
                <a:latin typeface="Calibri" pitchFamily="34" charset="0"/>
              </a:rPr>
              <a:t>А теперь найди на рисунке тех людей, которые, по-твоему, не нарушают этих правил.</a:t>
            </a:r>
          </a:p>
        </p:txBody>
      </p:sp>
    </p:spTree>
    <p:extLst>
      <p:ext uri="{BB962C8B-B14F-4D97-AF65-F5344CB8AC3E}">
        <p14:creationId xmlns:p14="http://schemas.microsoft.com/office/powerpoint/2010/main" val="593939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179388" y="5445125"/>
            <a:ext cx="547211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FF00"/>
                </a:solidFill>
                <a:latin typeface="Calibri" pitchFamily="34" charset="0"/>
              </a:rPr>
              <a:t>Покажи, где ты должен сидеть в автомобиле?</a:t>
            </a:r>
          </a:p>
        </p:txBody>
      </p:sp>
    </p:spTree>
    <p:extLst>
      <p:ext uri="{BB962C8B-B14F-4D97-AF65-F5344CB8AC3E}">
        <p14:creationId xmlns:p14="http://schemas.microsoft.com/office/powerpoint/2010/main" val="23229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01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Прямоугольник 2"/>
          <p:cNvSpPr>
            <a:spLocks noChangeArrowheads="1"/>
          </p:cNvSpPr>
          <p:nvPr/>
        </p:nvSpPr>
        <p:spPr bwMode="auto">
          <a:xfrm>
            <a:off x="684213" y="5300663"/>
            <a:ext cx="7704137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2060"/>
                </a:solidFill>
                <a:latin typeface="Calibri" pitchFamily="34" charset="0"/>
              </a:rPr>
              <a:t>Дай совет нарушителю Правил дорожного движения.</a:t>
            </a:r>
          </a:p>
        </p:txBody>
      </p:sp>
    </p:spTree>
    <p:extLst>
      <p:ext uri="{BB962C8B-B14F-4D97-AF65-F5344CB8AC3E}">
        <p14:creationId xmlns:p14="http://schemas.microsoft.com/office/powerpoint/2010/main" val="3708283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5797_html_389dd3b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38369" cy="6858000"/>
          </a:xfrm>
        </p:spPr>
      </p:pic>
      <p:pic>
        <p:nvPicPr>
          <p:cNvPr id="8" name="Рисунок 7" descr="букет пдд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198" y="2214554"/>
            <a:ext cx="2857520" cy="214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67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242</TotalTime>
  <Words>1627</Words>
  <Application>Microsoft Office PowerPoint</Application>
  <PresentationFormat>Экран (4:3)</PresentationFormat>
  <Paragraphs>187</Paragraphs>
  <Slides>22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Cambria</vt:lpstr>
      <vt:lpstr>Symbol</vt:lpstr>
      <vt:lpstr>Times New Roman</vt:lpstr>
      <vt:lpstr>Соседство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 вас остались вопросы?  На них ответят  компетентные специалисты комиссии «За безопасность движения»!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Natalia</dc:creator>
  <cp:lastModifiedBy>MBTY</cp:lastModifiedBy>
  <cp:revision>30</cp:revision>
  <dcterms:created xsi:type="dcterms:W3CDTF">2016-08-03T07:21:59Z</dcterms:created>
  <dcterms:modified xsi:type="dcterms:W3CDTF">2017-03-09T21:25:59Z</dcterms:modified>
</cp:coreProperties>
</file>