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60DFB-9BF0-4D74-AAA3-EF46C49FBC4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1843A1-C593-4E03-8C10-80041EC5C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advice.ru/kak-razvit-vnimanie-u-rebenka" TargetMode="External"/><Relationship Id="rId2" Type="http://schemas.openxmlformats.org/officeDocument/2006/relationships/hyperlink" Target="http://womanadvice.ru/associativnoe-myshleni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643314"/>
            <a:ext cx="84296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kern="1800" cap="none" spc="0" normalizeH="0" baseline="0" noProof="0" dirty="0" smtClean="0">
                <a:ln>
                  <a:noFill/>
                </a:ln>
                <a:solidFill>
                  <a:srgbClr val="BE1C22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Times New Roman"/>
              </a:rPr>
              <a:t>      </a:t>
            </a:r>
            <a:r>
              <a:rPr kumimoji="0" lang="ru-RU" sz="3200" b="1" i="0" u="none" strike="noStrike" kern="1800" cap="none" spc="0" normalizeH="0" baseline="0" noProof="0" dirty="0" smtClean="0">
                <a:ln>
                  <a:noFill/>
                </a:ln>
                <a:solidFill>
                  <a:srgbClr val="BE1C22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Times New Roman"/>
              </a:rPr>
              <a:t>Мнемотехника в</a:t>
            </a:r>
            <a:r>
              <a:rPr kumimoji="0" lang="ru-RU" sz="3200" b="1" i="0" u="none" strike="noStrike" kern="1800" cap="none" spc="0" normalizeH="0" noProof="0" dirty="0" smtClean="0">
                <a:ln>
                  <a:noFill/>
                </a:ln>
                <a:solidFill>
                  <a:srgbClr val="BE1C22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kumimoji="0" lang="ru-RU" sz="3200" b="1" i="0" u="none" strike="noStrike" kern="1800" cap="none" spc="0" normalizeH="0" baseline="0" noProof="0" dirty="0" smtClean="0">
                <a:ln>
                  <a:noFill/>
                </a:ln>
                <a:solidFill>
                  <a:srgbClr val="BE1C22"/>
                </a:solidFill>
                <a:effectLst/>
                <a:uLnTx/>
                <a:uFillTx/>
                <a:latin typeface="Arial Black" pitchFamily="34" charset="0"/>
                <a:ea typeface="Times New Roman"/>
                <a:cs typeface="Times New Roman"/>
              </a:rPr>
              <a:t>детском саду</a:t>
            </a:r>
          </a:p>
          <a:p>
            <a:endParaRPr lang="ru-RU" b="1" kern="1800" dirty="0" smtClean="0">
              <a:solidFill>
                <a:srgbClr val="BE1C22"/>
              </a:solidFill>
              <a:latin typeface="Arial Black" pitchFamily="34" charset="0"/>
              <a:cs typeface="Times New Roman"/>
            </a:endParaRPr>
          </a:p>
          <a:p>
            <a:pPr algn="ctr"/>
            <a:r>
              <a:rPr lang="ru-RU" b="1" kern="1800" dirty="0" smtClean="0">
                <a:solidFill>
                  <a:srgbClr val="BE1C22"/>
                </a:solidFill>
                <a:latin typeface="Arial Black" pitchFamily="34" charset="0"/>
                <a:cs typeface="Times New Roman"/>
              </a:rPr>
              <a:t>    Консультация для воспитателей</a:t>
            </a:r>
          </a:p>
          <a:p>
            <a:endParaRPr lang="ru-RU" b="1" kern="1800" dirty="0" smtClean="0">
              <a:solidFill>
                <a:srgbClr val="BE1C22"/>
              </a:solidFill>
              <a:latin typeface="Arial Black" pitchFamily="34" charset="0"/>
              <a:cs typeface="Times New Roman"/>
            </a:endParaRPr>
          </a:p>
          <a:p>
            <a:endParaRPr lang="ru-RU" b="1" kern="1800" dirty="0" smtClean="0">
              <a:solidFill>
                <a:srgbClr val="BE1C22"/>
              </a:solidFill>
              <a:latin typeface="Arial Black" pitchFamily="34" charset="0"/>
              <a:cs typeface="Times New Roman"/>
            </a:endParaRPr>
          </a:p>
          <a:p>
            <a:pPr algn="r"/>
            <a:r>
              <a:rPr lang="ru-RU" b="1" kern="1800" dirty="0" smtClean="0">
                <a:solidFill>
                  <a:srgbClr val="BE1C22"/>
                </a:solidFill>
                <a:latin typeface="Arial Black" pitchFamily="34" charset="0"/>
                <a:cs typeface="Times New Roman"/>
              </a:rPr>
              <a:t>Подготовила: </a:t>
            </a:r>
          </a:p>
          <a:p>
            <a:pPr algn="r"/>
            <a:r>
              <a:rPr lang="ru-RU" b="1" kern="1800" dirty="0" smtClean="0">
                <a:solidFill>
                  <a:srgbClr val="BE1C22"/>
                </a:solidFill>
                <a:latin typeface="Arial Black" pitchFamily="34" charset="0"/>
                <a:cs typeface="Times New Roman"/>
              </a:rPr>
              <a:t>воспитатель</a:t>
            </a:r>
          </a:p>
          <a:p>
            <a:pPr algn="r"/>
            <a:r>
              <a:rPr lang="ru-RU" b="1" kern="1800" dirty="0" smtClean="0">
                <a:solidFill>
                  <a:srgbClr val="BE1C22"/>
                </a:solidFill>
                <a:latin typeface="Arial Black" pitchFamily="34" charset="0"/>
                <a:cs typeface="Times New Roman"/>
              </a:rPr>
              <a:t> Пархомова Н.А.</a:t>
            </a:r>
          </a:p>
          <a:p>
            <a:pPr algn="ctr"/>
            <a:r>
              <a:rPr lang="ru-RU" b="1" kern="1800" dirty="0" smtClean="0">
                <a:solidFill>
                  <a:srgbClr val="BE1C22"/>
                </a:solidFill>
                <a:latin typeface="Arial Black" pitchFamily="34" charset="0"/>
                <a:cs typeface="Times New Roman"/>
              </a:rPr>
              <a:t>Ноябрь 2022г. 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4" name="Picture 2" descr="мнемодорожк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858312" cy="374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784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620688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Загадывать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и отгадывать загадки: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57313" y="1522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726581"/>
            <a:ext cx="2628292" cy="16560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Прямоугольник 10"/>
          <p:cNvSpPr/>
          <p:nvPr/>
        </p:nvSpPr>
        <p:spPr>
          <a:xfrm>
            <a:off x="5148064" y="2967335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060850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Сидит дед в шубу одет,</a:t>
            </a:r>
          </a:p>
          <a:p>
            <a:pPr lvl="0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его раздевает, тот слезы проливает.</a:t>
            </a:r>
          </a:p>
          <a:p>
            <a:pPr lvl="0"/>
            <a:r>
              <a:rPr lang="ru-RU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(Лук)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2195736" y="836712"/>
            <a:ext cx="4248472" cy="529208"/>
          </a:xfrm>
          <a:prstGeom prst="fram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1115616" y="3442072"/>
            <a:ext cx="7272808" cy="490984"/>
          </a:xfrm>
          <a:prstGeom prst="fram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7" y="347623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 Пересказывать, составлять рассказы, описывать предметы: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106" name="Picture 10" descr="D:\РАЗВИТИЕ РЕЧИ\МНЕМОТАБЛИЦЫ\РАССКАЖИ КА\getImage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187220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D:\РАЗВИТИЕ РЕЧИ\МНЕМОТАБЛИЦЫ\Алгоритм рассказов\getIma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231897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D:\РАЗВИТИЕ РЕЧИ\МНЕМОТАБЛИЦЫ\Алгоритм рассказов\image (39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313" y="4217150"/>
            <a:ext cx="2263987" cy="16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4243490" y="1341488"/>
            <a:ext cx="292506" cy="385093"/>
          </a:xfrm>
          <a:prstGeom prst="downArrow">
            <a:avLst>
              <a:gd name="adj1" fmla="val 50000"/>
              <a:gd name="adj2" fmla="val 568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067944" y="3933056"/>
            <a:ext cx="351092" cy="3600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60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Овладение приемами работы с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мнемотаблицами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 значительно сокращает время обучения и одновременно решает задачи, направленные на: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• развитие основных психических процессов — памяти,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внимания, образного мышления;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• перекодирование информации, т. е. преобразование из абстрактных символов в образы;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•помогает дошкольнику строить фразы, которые выстраиваются в законченный текст или стихотворение</a:t>
            </a:r>
            <a:endParaRPr lang="ru-RU" sz="1400" b="1" dirty="0" smtClean="0">
              <a:effectLst/>
              <a:latin typeface="Helvetica" pitchFamily="34" charset="0"/>
              <a:ea typeface="Calibri"/>
              <a:cs typeface="Helvetica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 </a:t>
            </a:r>
            <a:endParaRPr lang="ru-RU" sz="1400" b="1" dirty="0" smtClean="0">
              <a:effectLst/>
              <a:latin typeface="Helvetica" pitchFamily="34" charset="0"/>
              <a:ea typeface="Calibri"/>
              <a:cs typeface="Helvetica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Развивает графические навыки.</a:t>
            </a:r>
            <a:endParaRPr lang="ru-RU" sz="1400" b="1" dirty="0" smtClean="0">
              <a:effectLst/>
              <a:latin typeface="Helvetica" pitchFamily="34" charset="0"/>
              <a:ea typeface="Calibri"/>
              <a:cs typeface="Helvetica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 </a:t>
            </a:r>
            <a:endParaRPr lang="ru-RU" sz="1400" b="1" dirty="0" smtClean="0">
              <a:effectLst/>
              <a:latin typeface="Helvetica" pitchFamily="34" charset="0"/>
              <a:ea typeface="Calibri"/>
              <a:cs typeface="Helvetica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 </a:t>
            </a:r>
            <a:endParaRPr lang="ru-RU" sz="1400" b="1" dirty="0" smtClean="0">
              <a:effectLst/>
              <a:latin typeface="Helvetica" pitchFamily="34" charset="0"/>
              <a:ea typeface="Calibri"/>
              <a:cs typeface="Helvetica" pitchFamily="34" charset="0"/>
            </a:endParaRPr>
          </a:p>
          <a:p>
            <a:pPr indent="44958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Таким образом, решая проблемы речевого развития дошкольников я рекомендую педагогам использовать методику мнемотехники.</a:t>
            </a:r>
            <a:endParaRPr lang="ru-RU" sz="1400" b="1" dirty="0">
              <a:effectLst/>
              <a:latin typeface="Helvetica" pitchFamily="34" charset="0"/>
              <a:ea typeface="Calibri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221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507207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/>
                </a:solidFill>
              </a:rPr>
              <a:t>Спасибо за внимание!</a:t>
            </a:r>
            <a:endParaRPr lang="ru-RU" sz="3600" b="1" i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085184"/>
            <a:ext cx="5266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accent5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00166" y="428604"/>
            <a:ext cx="6000792" cy="445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169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83671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Древнегреческую покровительницу памяти, рассуждений и всех названий звали Мнемозина, именно это имя ложится в основу многих определений, связанных с запоминанием. На сегодняшний день стало популярно такое направление как мнемотехника для развития детей.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Метод основан на визуальном восприятии информации с возможностью последующего ее воспроизведения с помощью изображений.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26876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2400" b="1" dirty="0" smtClean="0">
              <a:solidFill>
                <a:srgbClr val="0070C0"/>
              </a:solidFill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780928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К.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Д.Ушинский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 писал: “Учите ребёнка каким-нибудь неизвестным ему пяти словам – он будет долго и напрасно мучиться, но свяжите двадцать таких слов с картинками, и он их усвоит на лету”</a:t>
            </a: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Так как наглядный материал у дошкольников усваивается лучше, использование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мнемотаблиц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в образовательной деятельности по развитию связной речи, позволяет детям эффективнее воспринимать и перерабатывать зрительную информацию, сохранять и воспроизводить её. Особенность методики – применение не изображения предметов, а символов. Данная методика значительно облегчает детям поиск и запоминание слов.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/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438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7643866" cy="4403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25"/>
              </a:spcBef>
              <a:spcAft>
                <a:spcPts val="525"/>
              </a:spcAft>
            </a:pPr>
            <a:r>
              <a:rPr lang="ru-RU" sz="1600" b="1" dirty="0" smtClean="0">
                <a:solidFill>
                  <a:srgbClr val="BE1C22"/>
                </a:solidFill>
                <a:effectLst/>
                <a:latin typeface="Arial Black" pitchFamily="34" charset="0"/>
                <a:ea typeface="Times New Roman"/>
                <a:cs typeface="Times New Roman"/>
              </a:rPr>
              <a:t>                   Для чего нужна мнемотехника дошкольникам?</a:t>
            </a:r>
            <a:endParaRPr lang="ru-RU" sz="1600" b="1" dirty="0" smtClean="0">
              <a:effectLst/>
              <a:latin typeface="Arial Black" pitchFamily="34" charset="0"/>
              <a:ea typeface="Calibri"/>
              <a:cs typeface="Times New Roman"/>
            </a:endParaRP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                 Актуальность мнемотехники для дошкольников обусловлена тем, что как раз в этом возрасте у детей пре-обладает зрительно-образная память. Чаще всего запоминание происходит непроизвольно, просто потому, что какой-то предмет или явление попали в поле зрения ребенка. Если же он будет пытаться выучить и запомнить то,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что не подкреплено наглядной картинкой,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нечто абстрактное, то на успех рассчитывать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не стоит. Мнемотехника для дошкольников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как раз помогает упростить процесс запоминания, </a:t>
            </a:r>
            <a:r>
              <a:rPr lang="ru-RU" sz="1600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развить </a:t>
            </a:r>
            <a:r>
              <a:rPr lang="ru-RU" sz="1600" b="1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</a:rPr>
              <a:t> </a:t>
            </a:r>
            <a:r>
              <a:rPr lang="ru-RU" sz="1600" b="1" u="sng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  <a:hlinkClick r:id="rId2"/>
              </a:rPr>
              <a:t>ассоциативное мышление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 и воображение, 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  <a:hlinkClick r:id="rId3"/>
              </a:rPr>
              <a:t>повысить внимательность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. Более того приемы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мнемотехники в результате грамотной работы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воспитателя приводят к обогащению словарного </a:t>
            </a: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запаса и формированию связной речи.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896" y="2000240"/>
            <a:ext cx="3874352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79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908720"/>
            <a:ext cx="7416824" cy="494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25"/>
              </a:spcBef>
              <a:spcAft>
                <a:spcPts val="525"/>
              </a:spcAft>
            </a:pPr>
            <a:r>
              <a:rPr lang="ru-RU" sz="2000" b="1" dirty="0" smtClean="0">
                <a:solidFill>
                  <a:srgbClr val="BE1C22"/>
                </a:solidFill>
                <a:effectLst/>
                <a:latin typeface="Arial Black" pitchFamily="34" charset="0"/>
                <a:ea typeface="Times New Roman"/>
                <a:cs typeface="Times New Roman"/>
              </a:rPr>
              <a:t>Как применять мнемотехнику в детском саду?</a:t>
            </a:r>
            <a:endParaRPr lang="ru-RU" sz="2000" b="1" dirty="0" smtClean="0">
              <a:effectLst/>
              <a:latin typeface="Arial Black" pitchFamily="34" charset="0"/>
              <a:ea typeface="Calibri"/>
              <a:cs typeface="Times New Roman"/>
            </a:endParaRPr>
          </a:p>
          <a:p>
            <a:endParaRPr lang="ru-RU" b="1" dirty="0" smtClean="0">
              <a:solidFill>
                <a:srgbClr val="000000"/>
              </a:solidFill>
              <a:effectLst/>
              <a:latin typeface="Helvetica"/>
              <a:ea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Мнемотехника в детском саду, как результативный метод запоминания, обычно осваивается на простых примерах. Для начала детей знакомят с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Helvetica"/>
                <a:ea typeface="Times New Roman"/>
              </a:rPr>
              <a:t>мнемоквадратами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– понятными изо-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бражениями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, которые обозначают одно слово,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словосочета-ние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, его характеристики или простое предложение.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</a:rPr>
              <a:t>       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      Затем воспитатель усложняет занятия, демонстрируя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Helvetica"/>
                <a:ea typeface="Times New Roman"/>
              </a:rPr>
              <a:t>мнемодорожки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Helvetica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– это уже квадрат из трёх - четырех картинок, по которым можно составить небольшой рассказ в 2-3 предложения.</a:t>
            </a: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</a:t>
            </a: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  И, наконец, самая сложная структура – это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Helvetica"/>
                <a:ea typeface="Times New Roman"/>
              </a:rPr>
              <a:t>мнемотаблицы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Helvetica"/>
                <a:ea typeface="Times New Roman"/>
              </a:rPr>
              <a:t>.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</a:rPr>
              <a:t> Они представляют собой изображения основных звеньев, в том числе схематические, по которым можно запомнить и воспроизвести целый рассказ или даже стихотворение.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205262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g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214290"/>
            <a:ext cx="4476781" cy="3357586"/>
          </a:xfrm>
          <a:prstGeom prst="rect">
            <a:avLst/>
          </a:prstGeom>
        </p:spPr>
      </p:pic>
      <p:pic>
        <p:nvPicPr>
          <p:cNvPr id="11" name="Рисунок 4" descr="http://hnu.docdat.com/pars_docs/refs/200/199390/img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357562"/>
            <a:ext cx="4143404" cy="299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4125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63855"/>
            <a:ext cx="7704856" cy="63571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9525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Первоначально таблицы составляют воспитатели, родители, потом к этому процессу можно подключить и ребенка, таким образом, мнемотехника повлияет не только на развитие памяти, но и на фантазию, визуализацию образов ребенком. Основные приемы </a:t>
            </a:r>
            <a:r>
              <a:rPr lang="ru-RU" b="1" dirty="0" smtClean="0">
                <a:solidFill>
                  <a:srgbClr val="BE1C22"/>
                </a:solidFill>
                <a:effectLst/>
                <a:latin typeface="Arial"/>
                <a:ea typeface="Times New Roman"/>
                <a:cs typeface="Times New Roman"/>
              </a:rPr>
              <a:t>запоминания мнемотехники основаны на ассоциациях, логическом мышлении, наблюдательности.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BE1C22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BE1C22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b="1" u="sng" dirty="0" smtClean="0">
                <a:solidFill>
                  <a:schemeClr val="accent6"/>
                </a:solidFill>
                <a:effectLst/>
                <a:latin typeface="Helvetica"/>
                <a:ea typeface="Times New Roman"/>
                <a:cs typeface="Times New Roman"/>
              </a:rPr>
              <a:t>Примеры мнемотехники: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Helvetica" pitchFamily="34" charset="0"/>
                <a:ea typeface="Calibri"/>
                <a:cs typeface="Helvetica" pitchFamily="34" charset="0"/>
              </a:rPr>
              <a:t> </a:t>
            </a:r>
            <a:r>
              <a:rPr lang="ru-RU" b="1" dirty="0" smtClean="0">
                <a:latin typeface="Helvetica" pitchFamily="34" charset="0"/>
                <a:ea typeface="Calibri"/>
                <a:cs typeface="Helvetica" pitchFamily="34" charset="0"/>
              </a:rPr>
              <a:t>     1.</a:t>
            </a:r>
            <a:r>
              <a:rPr lang="ru-RU" b="1" dirty="0" smtClean="0">
                <a:effectLst/>
                <a:latin typeface="Helvetica" pitchFamily="34" charset="0"/>
                <a:ea typeface="Calibri"/>
                <a:cs typeface="Helvetica" pitchFamily="34" charset="0"/>
              </a:rPr>
              <a:t>Приведу  широко известную мнемоническую фразу или слова. Конечно, всем с детства хорошо известна фраза, задаю-</a:t>
            </a:r>
            <a:r>
              <a:rPr lang="ru-RU" b="1" dirty="0" err="1" smtClean="0">
                <a:effectLst/>
                <a:latin typeface="Helvetica" pitchFamily="34" charset="0"/>
                <a:ea typeface="Calibri"/>
                <a:cs typeface="Helvetica" pitchFamily="34" charset="0"/>
              </a:rPr>
              <a:t>щая</a:t>
            </a:r>
            <a:r>
              <a:rPr lang="ru-RU" b="1" dirty="0" smtClean="0">
                <a:effectLst/>
                <a:latin typeface="Helvetica" pitchFamily="34" charset="0"/>
                <a:ea typeface="Calibri"/>
                <a:cs typeface="Helvetica" pitchFamily="34" charset="0"/>
              </a:rPr>
              <a:t> порядок цветов спектра: "Каждый Охотник Желает Знать Где Сидит Фазан".</a:t>
            </a:r>
            <a:endParaRPr lang="ru-RU" b="1" u="sng" dirty="0">
              <a:solidFill>
                <a:schemeClr val="accent6"/>
              </a:solidFill>
              <a:latin typeface="Helvetica" pitchFamily="34" charset="0"/>
              <a:ea typeface="Calibri"/>
              <a:cs typeface="Helvetica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6"/>
                </a:solidFill>
                <a:latin typeface="Helvetica"/>
                <a:ea typeface="Times New Roman"/>
                <a:cs typeface="Times New Roman"/>
              </a:rPr>
              <a:t>      </a:t>
            </a:r>
            <a:r>
              <a:rPr lang="ru-RU" b="1" dirty="0" smtClean="0">
                <a:latin typeface="Helvetica"/>
                <a:ea typeface="Times New Roman"/>
                <a:cs typeface="Times New Roman"/>
              </a:rPr>
              <a:t>2.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Примером мнемотехники в ДОУ могут быть таблицы, построенные на изображении последовательности процессов умывания, мытья рук, </a:t>
            </a:r>
            <a:r>
              <a:rPr lang="ru-RU" b="1" dirty="0" smtClean="0">
                <a:solidFill>
                  <a:schemeClr val="accent6"/>
                </a:solidFill>
                <a:effectLst/>
                <a:latin typeface="Helvetica"/>
                <a:ea typeface="Times New Roman"/>
                <a:cs typeface="Times New Roman"/>
              </a:rPr>
              <a:t>одевания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, сервировки </a:t>
            </a:r>
            <a:r>
              <a:rPr lang="ru-RU" b="1" dirty="0" smtClean="0">
                <a:effectLst/>
                <a:latin typeface="Helvetica"/>
                <a:ea typeface="Times New Roman"/>
                <a:cs typeface="Times New Roman"/>
              </a:rPr>
              <a:t>стола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ru-RU" b="1" dirty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ru-RU" b="1" dirty="0" smtClean="0">
              <a:solidFill>
                <a:srgbClr val="000000"/>
              </a:solidFill>
              <a:effectLst/>
              <a:latin typeface="Helvetica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ru-RU" b="1" dirty="0">
              <a:solidFill>
                <a:srgbClr val="000000"/>
              </a:solidFill>
              <a:latin typeface="Helvetica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Helvetica"/>
                <a:ea typeface="Times New Roman"/>
                <a:cs typeface="Times New Roman"/>
              </a:rPr>
              <a:t>                                        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95250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Мнемотехника в детском саду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5000636"/>
            <a:ext cx="1436216" cy="10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D:\CХЕМЫ\getIma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5000636"/>
            <a:ext cx="1441432" cy="102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ХЕМЫ\getImage (7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5000636"/>
            <a:ext cx="1386372" cy="102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Пользователь\Загрузки\o5-tp-algoritm-odevaniya-ziney-odezhdy-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5000636"/>
            <a:ext cx="1214446" cy="997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8" name="Picture 3" descr="C:\Users\Пользователь\Desktop\41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5000636"/>
            <a:ext cx="1285884" cy="10028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37918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77686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</a:t>
            </a:r>
          </a:p>
          <a:p>
            <a:r>
              <a:rPr lang="ru-RU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Маленькому </a:t>
            </a:r>
            <a:r>
              <a:rPr lang="ru-RU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ребенку сложно запомнить весь алгоритм действий, придуманный взрослыми, поэтому наглядные картинки, </a:t>
            </a:r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расшифрованные </a:t>
            </a:r>
            <a:r>
              <a:rPr lang="ru-RU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на занятиях и самостоятельно пересказанные, позволят ребенку, каждый раз подходя к умывальнику или шкафчику с вещами, легко воспроизвести этапы</a:t>
            </a:r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.</a:t>
            </a:r>
          </a:p>
          <a:p>
            <a:r>
              <a:rPr lang="ru-RU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              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Times New Roman"/>
                <a:cs typeface="Helvetica" pitchFamily="34" charset="0"/>
              </a:rPr>
              <a:t>Как и  любая работа, мнемотехника строится от простого к сложному. 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Работа с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мнемотаблицей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 состоит из нескольких этапов: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  Этап 1. Рассматривание таблицы и разбор того, что на ней изображено.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        Этап 2. Осуществляется так называемое перекодирование информации, т.е. преобразование из абстрактных символов в образы.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        Этап 3. После перекодирования осуществляется пересказ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Helvetica" pitchFamily="34" charset="0"/>
                <a:ea typeface="Calibri"/>
                <a:cs typeface="Helvetica" pitchFamily="34" charset="0"/>
              </a:rPr>
              <a:t>сказки с опорой на символы (образы), т.е. происходит отработка метода запоминания.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977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5596" y="865340"/>
            <a:ext cx="78848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  Этап 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4. Делается графическая зарисовка 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</a:t>
            </a:r>
            <a:r>
              <a:rPr lang="ru-RU" b="1" dirty="0" err="1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мнемотаблицы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.</a:t>
            </a:r>
            <a:b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    Этап 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5. Каждая таблица может быть воспроизведена ребенком при ее показе ему. При воспроизведении сказки основной упор делается на изображение главных героев. </a:t>
            </a:r>
            <a:endParaRPr lang="ru-RU" b="1" dirty="0" smtClean="0">
              <a:solidFill>
                <a:srgbClr val="000000"/>
              </a:solidFill>
              <a:latin typeface="Helvetica" pitchFamily="34" charset="0"/>
              <a:ea typeface="Calibri"/>
              <a:cs typeface="Helvetica" pitchFamily="34" charset="0"/>
            </a:endParaRPr>
          </a:p>
          <a:p>
            <a:pPr lvl="0"/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     Детям 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задают вопросы: «Какая сказка «спряталась» в таблице? Про кого эта сказка?».</a:t>
            </a:r>
            <a:b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</a:br>
            <a:endParaRPr lang="ru-RU" b="1" dirty="0">
              <a:solidFill>
                <a:srgbClr val="000000"/>
              </a:solidFill>
              <a:latin typeface="Helvetica" pitchFamily="34" charset="0"/>
              <a:ea typeface="Times New Roman"/>
              <a:cs typeface="Helvetic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035" y="2762516"/>
            <a:ext cx="2012789" cy="18186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2762516"/>
            <a:ext cx="1944216" cy="17466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2762516"/>
            <a:ext cx="2088232" cy="16745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2551837"/>
            <a:ext cx="73808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437112"/>
            <a:ext cx="73808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lvl="0"/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Helvetica" pitchFamily="34" charset="0"/>
              </a:rPr>
              <a:t>         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Что 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является опорным в таблице? Опорным в таблице является изображения главных героев сказки, через которые идет осознание происходящего в ней, понимание самой сказки, содержания, которое «завязано» вокруг ее главных героев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.</a:t>
            </a:r>
          </a:p>
          <a:p>
            <a:pPr lvl="0"/>
            <a:endParaRPr lang="ru-RU" b="1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890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2"/>
            <a:ext cx="7704856" cy="490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       Для 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детей младшего и среднего возраста </a:t>
            </a:r>
            <a:r>
              <a:rPr lang="ru-RU" b="1" dirty="0" err="1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мнемотаблицы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необходимо делать цветные, так как у детей быстрее в памяти остаются отдельные образы: лиса — рыжая плутовка, цыплята — желтого цвета, у петушка — хохолок красного цвета, мышка — серая, елочка — зеленая, солнышко — желтое и красное (теплое) и другие образы.</a:t>
            </a:r>
          </a:p>
          <a:p>
            <a:pPr lvl="0"/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      Что можно изображать в таблице? В таблице схематически возможно изображение персонажей сказки, явлений природы, некоторых действий, то есть можно изобразить все то, что вы посчитаете нужным отразить в данной таблице. Но изобразить </a:t>
            </a:r>
            <a:r>
              <a:rPr lang="ru-RU" b="1" dirty="0" smtClean="0">
                <a:solidFill>
                  <a:srgbClr val="333333"/>
                </a:solidFill>
                <a:latin typeface="Helvetica" pitchFamily="34" charset="0"/>
                <a:ea typeface="Times New Roman"/>
                <a:cs typeface="Helvetica" pitchFamily="34" charset="0"/>
              </a:rPr>
              <a:t>т</a:t>
            </a:r>
            <a:r>
              <a:rPr lang="ru-RU" b="1" dirty="0" smtClean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ак</a:t>
            </a:r>
            <a:r>
              <a:rPr lang="ru-RU" b="1" dirty="0">
                <a:solidFill>
                  <a:srgbClr val="000000"/>
                </a:solidFill>
                <a:latin typeface="Helvetica" pitchFamily="34" charset="0"/>
                <a:ea typeface="Calibri"/>
                <a:cs typeface="Helvetica" pitchFamily="34" charset="0"/>
              </a:rPr>
              <a:t>, чтобы нарисованное было понятно детям.</a:t>
            </a:r>
          </a:p>
          <a:p>
            <a:pPr lvl="0" algn="just" fontAlgn="base"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Helvetica" pitchFamily="34" charset="0"/>
                <a:ea typeface="Times New Roman"/>
                <a:cs typeface="Helvetica" pitchFamily="34" charset="0"/>
              </a:rPr>
              <a:t>        Все </a:t>
            </a:r>
            <a:r>
              <a:rPr lang="ru-RU" b="1" dirty="0">
                <a:solidFill>
                  <a:srgbClr val="333333"/>
                </a:solidFill>
                <a:latin typeface="Helvetica" pitchFamily="34" charset="0"/>
                <a:ea typeface="Times New Roman"/>
                <a:cs typeface="Helvetica" pitchFamily="34" charset="0"/>
              </a:rPr>
              <a:t>техники мнемоники для детей должны подаваться в виде игры. Очень важно правильно и точно подбирать рисунки и символы для таблиц, а изображения должны быть понятны и не вызывать у ребенка отрицательных ассоциаций. Сначала дети учатся узнавать и запоминать информацию при помощи готовых таблиц.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5950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350</TotalTime>
  <Words>997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Georgia</vt:lpstr>
      <vt:lpstr>Helvetica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</dc:creator>
  <cp:lastModifiedBy>User</cp:lastModifiedBy>
  <cp:revision>33</cp:revision>
  <dcterms:created xsi:type="dcterms:W3CDTF">2017-01-07T13:56:50Z</dcterms:created>
  <dcterms:modified xsi:type="dcterms:W3CDTF">2023-01-31T16:53:03Z</dcterms:modified>
</cp:coreProperties>
</file>